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5400" cx="32385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title="EmCena Pôster.png"/>
          <p:cNvPicPr preferRelativeResize="0"/>
          <p:nvPr/>
        </p:nvPicPr>
        <p:blipFill rotWithShape="1">
          <a:blip r:embed="rId3">
            <a:alphaModFix/>
          </a:blip>
          <a:srcRect b="77750" l="0" r="0" t="0"/>
          <a:stretch/>
        </p:blipFill>
        <p:spPr>
          <a:xfrm>
            <a:off x="-106675" y="-76200"/>
            <a:ext cx="32567873" cy="960755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1666875" y="14617700"/>
            <a:ext cx="13887600" cy="24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00">
                <a:solidFill>
                  <a:srgbClr val="F7AE7A"/>
                </a:solidFill>
              </a:rPr>
              <a:t>Orientações</a:t>
            </a:r>
            <a:br>
              <a:rPr b="1" lang="en-US" sz="6800">
                <a:solidFill>
                  <a:srgbClr val="F7AE7A"/>
                </a:solidFill>
              </a:rPr>
            </a:br>
            <a:r>
              <a:rPr b="1" lang="en-US" sz="6800">
                <a:solidFill>
                  <a:srgbClr val="F7AE7A"/>
                </a:solidFill>
              </a:rPr>
              <a:t>Gerais</a:t>
            </a:r>
            <a:r>
              <a:rPr b="1" lang="en-US" sz="6800">
                <a:solidFill>
                  <a:srgbClr val="1B73A7"/>
                </a:solidFill>
              </a:rPr>
              <a:t> </a:t>
            </a:r>
            <a:br>
              <a:rPr b="1" lang="en-US" sz="6100">
                <a:solidFill>
                  <a:srgbClr val="000000"/>
                </a:solidFill>
              </a:rPr>
            </a:br>
            <a:br>
              <a:rPr b="1" lang="en-US" sz="6100">
                <a:solidFill>
                  <a:srgbClr val="000000"/>
                </a:solidFill>
              </a:rPr>
            </a:br>
            <a:r>
              <a:rPr lang="en-US" sz="5400">
                <a:solidFill>
                  <a:srgbClr val="000000"/>
                </a:solidFill>
              </a:rPr>
              <a:t>Os pôsteres devem seguir este modelo de confecção. </a:t>
            </a:r>
            <a:br>
              <a:rPr lang="en-US" sz="5400">
                <a:solidFill>
                  <a:srgbClr val="000000"/>
                </a:solidFill>
              </a:rPr>
            </a:br>
            <a:br>
              <a:rPr lang="en-US" sz="5400">
                <a:solidFill>
                  <a:srgbClr val="000000"/>
                </a:solidFill>
              </a:rPr>
            </a:br>
            <a:r>
              <a:rPr lang="en-US" sz="5400">
                <a:solidFill>
                  <a:srgbClr val="000000"/>
                </a:solidFill>
              </a:rPr>
              <a:t>Todos devem apresentar de forma clara os elementos: Introdução, Justificativa, Objetivos, Desenvolvimento, Conclusão e Referências.</a:t>
            </a:r>
            <a:br>
              <a:rPr lang="en-US" sz="5400">
                <a:solidFill>
                  <a:srgbClr val="000000"/>
                </a:solidFill>
              </a:rPr>
            </a:br>
            <a:br>
              <a:rPr lang="en-US" sz="5400">
                <a:solidFill>
                  <a:srgbClr val="000000"/>
                </a:solidFill>
              </a:rPr>
            </a:br>
            <a:r>
              <a:rPr lang="en-US" sz="5400">
                <a:solidFill>
                  <a:srgbClr val="000000"/>
                </a:solidFill>
              </a:rPr>
              <a:t>O texto deve, preferencialmente, ser organizado em duas colunas e ser grafado em fonte </a:t>
            </a:r>
            <a:r>
              <a:rPr b="1" lang="en-US" sz="5400">
                <a:solidFill>
                  <a:srgbClr val="000000"/>
                </a:solidFill>
              </a:rPr>
              <a:t>Arial</a:t>
            </a:r>
            <a:r>
              <a:rPr lang="en-US" sz="5400">
                <a:solidFill>
                  <a:srgbClr val="000000"/>
                </a:solidFill>
              </a:rPr>
              <a:t>, tamanho mínimo </a:t>
            </a:r>
            <a:r>
              <a:rPr b="1" lang="en-US" sz="5400">
                <a:solidFill>
                  <a:srgbClr val="000000"/>
                </a:solidFill>
              </a:rPr>
              <a:t>40. </a:t>
            </a:r>
            <a:r>
              <a:rPr lang="en-US" sz="5400">
                <a:solidFill>
                  <a:srgbClr val="000000"/>
                </a:solidFill>
              </a:rPr>
              <a:t>Legendas e rodapés não devem ter tamanho menor que </a:t>
            </a:r>
            <a:r>
              <a:rPr b="1" lang="en-US" sz="5400">
                <a:solidFill>
                  <a:srgbClr val="000000"/>
                </a:solidFill>
              </a:rPr>
              <a:t>24</a:t>
            </a:r>
            <a:r>
              <a:rPr lang="en-US" sz="5400">
                <a:solidFill>
                  <a:srgbClr val="000000"/>
                </a:solidFill>
              </a:rPr>
              <a:t>.</a:t>
            </a:r>
            <a:br>
              <a:rPr lang="en-US" sz="5700">
                <a:solidFill>
                  <a:srgbClr val="000000"/>
                </a:solidFill>
              </a:rPr>
            </a:br>
            <a:br>
              <a:rPr lang="en-US" sz="5700">
                <a:solidFill>
                  <a:srgbClr val="000000"/>
                </a:solidFill>
              </a:rPr>
            </a:br>
            <a:r>
              <a:rPr b="1" lang="en-US" sz="6800">
                <a:solidFill>
                  <a:srgbClr val="F7AE7A"/>
                </a:solidFill>
              </a:rPr>
              <a:t>Imagens </a:t>
            </a:r>
            <a:br>
              <a:rPr b="1" lang="en-US" sz="6800">
                <a:solidFill>
                  <a:srgbClr val="D86A26"/>
                </a:solidFill>
              </a:rPr>
            </a:br>
            <a:br>
              <a:rPr b="1" lang="en-US" sz="6100">
                <a:solidFill>
                  <a:srgbClr val="000000"/>
                </a:solidFill>
              </a:rPr>
            </a:br>
            <a:r>
              <a:rPr lang="en-US" sz="5400">
                <a:solidFill>
                  <a:srgbClr val="000000"/>
                </a:solidFill>
              </a:rPr>
              <a:t>Gráficos, imagens e tabelas devem estar </a:t>
            </a:r>
            <a:r>
              <a:rPr b="1" lang="en-US" sz="5400">
                <a:solidFill>
                  <a:srgbClr val="000000"/>
                </a:solidFill>
              </a:rPr>
              <a:t>legíveis</a:t>
            </a:r>
            <a:r>
              <a:rPr lang="en-US" sz="5400">
                <a:solidFill>
                  <a:srgbClr val="000000"/>
                </a:solidFill>
              </a:rPr>
              <a:t> e </a:t>
            </a:r>
            <a:r>
              <a:rPr b="1" lang="en-US" sz="5400">
                <a:solidFill>
                  <a:srgbClr val="000000"/>
                </a:solidFill>
              </a:rPr>
              <a:t>devidamente referenciados</a:t>
            </a:r>
            <a:r>
              <a:rPr lang="en-US" sz="5400">
                <a:solidFill>
                  <a:srgbClr val="000000"/>
                </a:solidFill>
              </a:rPr>
              <a:t> (fonte e autoria). Pedimos que sejam utilizadas imagens com boa resolução e dimensões maiores que </a:t>
            </a:r>
            <a:r>
              <a:rPr b="1" lang="en-US" sz="5400">
                <a:solidFill>
                  <a:srgbClr val="000000"/>
                </a:solidFill>
              </a:rPr>
              <a:t>1000 pixels de largura</a:t>
            </a:r>
            <a:r>
              <a:rPr lang="en-US" sz="5400">
                <a:solidFill>
                  <a:srgbClr val="000000"/>
                </a:solidFill>
              </a:rPr>
              <a:t>. </a:t>
            </a:r>
            <a:endParaRPr sz="20800">
              <a:solidFill>
                <a:srgbClr val="000000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6294100" y="26571575"/>
            <a:ext cx="14351100" cy="118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00" lIns="432000" spcFirstLastPara="1" rIns="432000" wrap="square" tIns="2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73A7"/>
              </a:buClr>
              <a:buSzPts val="7400"/>
              <a:buFont typeface="Arial"/>
              <a:buNone/>
            </a:pPr>
            <a:r>
              <a:rPr b="1" i="0" lang="en-US" sz="7400" u="none">
                <a:solidFill>
                  <a:srgbClr val="F7AE7A"/>
                </a:solidFill>
                <a:latin typeface="Arial"/>
                <a:ea typeface="Arial"/>
                <a:cs typeface="Arial"/>
                <a:sym typeface="Arial"/>
              </a:rPr>
              <a:t>Dimensões e envio de arquivo</a:t>
            </a:r>
            <a:br>
              <a:rPr b="1" i="0" lang="en-US" sz="7400" u="none">
                <a:solidFill>
                  <a:srgbClr val="D86A26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7400" u="none">
                <a:solidFill>
                  <a:srgbClr val="D86A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Dimensões do pôster:</a:t>
            </a:r>
            <a:b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 cm de largura</a:t>
            </a:r>
            <a:b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 cm de altura</a:t>
            </a:r>
            <a:b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Orientação:</a:t>
            </a:r>
            <a:br>
              <a:rPr b="0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573212" y="10225087"/>
            <a:ext cx="28979700" cy="29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6450" lIns="112925" spcFirstLastPara="1" rIns="112925" wrap="square" tIns="564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b="1" i="0" lang="en-US" sz="7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 do Trabalho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rgbClr val="1B73A7"/>
              </a:buClr>
              <a:buSzPts val="4900"/>
              <a:buFont typeface="Arial"/>
              <a:buNone/>
            </a:pPr>
            <a:r>
              <a:rPr b="1" i="0" lang="en-US" sz="4900" u="none">
                <a:solidFill>
                  <a:srgbClr val="F7AE7A"/>
                </a:solidFill>
                <a:latin typeface="Arial"/>
                <a:ea typeface="Arial"/>
                <a:cs typeface="Arial"/>
                <a:sym typeface="Arial"/>
              </a:rPr>
              <a:t>Nome dos Autores</a:t>
            </a:r>
            <a:r>
              <a:rPr b="0" i="0" lang="en-US" sz="4900" u="none">
                <a:solidFill>
                  <a:srgbClr val="1B73A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(Sig</a:t>
            </a:r>
            <a:r>
              <a:rPr b="0" i="0" lang="en-US" sz="4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da Instituição)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>
                <a:srgbClr val="1B73A7"/>
              </a:buClr>
              <a:buSzPts val="4900"/>
              <a:buFont typeface="Arial"/>
              <a:buNone/>
            </a:pPr>
            <a:r>
              <a:rPr b="1" i="0" lang="en-US" sz="4900" u="none">
                <a:solidFill>
                  <a:srgbClr val="F7AE7A"/>
                </a:solidFill>
                <a:latin typeface="Arial"/>
                <a:ea typeface="Arial"/>
                <a:cs typeface="Arial"/>
                <a:sym typeface="Arial"/>
              </a:rPr>
              <a:t>Nome do Orientador (caso haja)</a:t>
            </a:r>
            <a:r>
              <a:rPr b="0" i="0" lang="en-US" sz="4900" u="none">
                <a:solidFill>
                  <a:srgbClr val="F7AE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(Sigla da Inst</a:t>
            </a:r>
            <a:r>
              <a:rPr b="0" i="0" lang="en-US" sz="49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ituição)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16317912" y="24531637"/>
            <a:ext cx="14351100" cy="20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6000" lIns="432000" spcFirstLastPara="1" rIns="432000" wrap="square" tIns="21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Exemplo de uso de imagem com legenda</a:t>
            </a:r>
            <a:br>
              <a:rPr b="1" i="0" lang="en-US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Foto: Karla Vidal. Disponível em https://karlavidal.com.br/portfolio/retratos-de-carnaval/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81462" y="14906625"/>
            <a:ext cx="13793788" cy="918686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1573212" y="40181212"/>
            <a:ext cx="290718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16000" lIns="432000" spcFirstLastPara="1" rIns="432000" wrap="square" tIns="216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ABRALIN EM CENA 18 </a:t>
            </a:r>
            <a:endParaRPr sz="40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/>
              <a:t>www.em-cena-18.abralin.org</a:t>
            </a:r>
            <a:endParaRPr sz="4000"/>
          </a:p>
        </p:txBody>
      </p:sp>
      <p:sp>
        <p:nvSpPr>
          <p:cNvPr id="91" name="Google Shape;91;p13"/>
          <p:cNvSpPr/>
          <p:nvPr/>
        </p:nvSpPr>
        <p:spPr>
          <a:xfrm>
            <a:off x="1573200" y="39531960"/>
            <a:ext cx="29071823" cy="431673"/>
          </a:xfrm>
          <a:custGeom>
            <a:rect b="b" l="l" r="r" t="t"/>
            <a:pathLst>
              <a:path extrusionOk="0" h="575564" w="38762431">
                <a:moveTo>
                  <a:pt x="0" y="0"/>
                </a:moveTo>
                <a:lnTo>
                  <a:pt x="38762431" y="0"/>
                </a:lnTo>
                <a:lnTo>
                  <a:pt x="38762431" y="575564"/>
                </a:lnTo>
                <a:lnTo>
                  <a:pt x="0" y="575564"/>
                </a:lnTo>
                <a:close/>
              </a:path>
            </a:pathLst>
          </a:custGeom>
          <a:solidFill>
            <a:srgbClr val="F7AE7A"/>
          </a:solid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